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270" r:id="rId34"/>
    <p:sldId id="277" r:id="rId35"/>
    <p:sldId id="278" r:id="rId36"/>
    <p:sldId id="279" r:id="rId37"/>
    <p:sldId id="280" r:id="rId38"/>
    <p:sldId id="281" r:id="rId39"/>
    <p:sldId id="282" r:id="rId40"/>
    <p:sldId id="301" r:id="rId41"/>
    <p:sldId id="302" r:id="rId42"/>
    <p:sldId id="303" r:id="rId43"/>
    <p:sldId id="322" r:id="rId44"/>
    <p:sldId id="323" r:id="rId45"/>
    <p:sldId id="324" r:id="rId46"/>
    <p:sldId id="325" r:id="rId47"/>
    <p:sldId id="273" r:id="rId48"/>
    <p:sldId id="274" r:id="rId49"/>
    <p:sldId id="275" r:id="rId5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14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E20CA-1494-428F-BBDB-F050B642D66A}" type="datetimeFigureOut">
              <a:rPr lang="ko-KR" altLang="en-US" smtClean="0"/>
              <a:t>2023-05-12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96C88-9853-4CDD-916B-A7CFE15FD5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42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27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968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208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44C4-F0D9-4508-854F-B4976D08E82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478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44C4-F0D9-4508-854F-B4976D08E82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2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7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42.png"/><Relationship Id="rId5" Type="http://schemas.openxmlformats.org/officeDocument/2006/relationships/image" Target="../media/image99.png"/><Relationship Id="rId10" Type="http://schemas.openxmlformats.org/officeDocument/2006/relationships/image" Target="../media/image41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12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111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77.png"/><Relationship Id="rId4" Type="http://schemas.openxmlformats.org/officeDocument/2006/relationships/image" Target="../media/image1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118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11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118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2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2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2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2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41.png"/><Relationship Id="rId7" Type="http://schemas.openxmlformats.org/officeDocument/2006/relationships/image" Target="../media/image12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2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42.png"/><Relationship Id="rId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3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3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4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50.png"/><Relationship Id="rId7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33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42.png"/><Relationship Id="rId4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15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4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133.png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52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1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133.png"/><Relationship Id="rId9" Type="http://schemas.openxmlformats.org/officeDocument/2006/relationships/image" Target="../media/image57.png"/><Relationship Id="rId14" Type="http://schemas.openxmlformats.org/officeDocument/2006/relationships/image" Target="../media/image15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1.png"/><Relationship Id="rId7" Type="http://schemas.openxmlformats.org/officeDocument/2006/relationships/image" Target="../media/image56.png"/><Relationship Id="rId12" Type="http://schemas.openxmlformats.org/officeDocument/2006/relationships/image" Target="../media/image1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133.png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57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1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133.png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1.png"/><Relationship Id="rId7" Type="http://schemas.openxmlformats.org/officeDocument/2006/relationships/image" Target="../media/image56.png"/><Relationship Id="rId12" Type="http://schemas.openxmlformats.org/officeDocument/2006/relationships/image" Target="../media/image1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58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133.png"/><Relationship Id="rId9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61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1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133.png"/><Relationship Id="rId9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41.png"/><Relationship Id="rId7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53.png"/><Relationship Id="rId4" Type="http://schemas.openxmlformats.org/officeDocument/2006/relationships/image" Target="../media/image133.png"/><Relationship Id="rId9" Type="http://schemas.openxmlformats.org/officeDocument/2006/relationships/image" Target="../media/image1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167.JPG"/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65.png"/><Relationship Id="rId5" Type="http://schemas.openxmlformats.org/officeDocument/2006/relationships/image" Target="../media/image133.png"/><Relationship Id="rId10" Type="http://schemas.openxmlformats.org/officeDocument/2006/relationships/image" Target="../media/image164.JPG"/><Relationship Id="rId4" Type="http://schemas.openxmlformats.org/officeDocument/2006/relationships/image" Target="../media/image41.png"/><Relationship Id="rId9" Type="http://schemas.openxmlformats.org/officeDocument/2006/relationships/image" Target="../media/image42.png"/><Relationship Id="rId14" Type="http://schemas.openxmlformats.org/officeDocument/2006/relationships/image" Target="../media/image168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71.png"/><Relationship Id="rId18" Type="http://schemas.openxmlformats.org/officeDocument/2006/relationships/image" Target="../media/image176.JP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170.png"/><Relationship Id="rId17" Type="http://schemas.openxmlformats.org/officeDocument/2006/relationships/image" Target="../media/image175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69.png"/><Relationship Id="rId5" Type="http://schemas.openxmlformats.org/officeDocument/2006/relationships/image" Target="../media/image133.png"/><Relationship Id="rId15" Type="http://schemas.openxmlformats.org/officeDocument/2006/relationships/image" Target="../media/image173.JPG"/><Relationship Id="rId10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57.png"/><Relationship Id="rId14" Type="http://schemas.openxmlformats.org/officeDocument/2006/relationships/image" Target="../media/image1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80.png"/><Relationship Id="rId3" Type="http://schemas.openxmlformats.org/officeDocument/2006/relationships/image" Target="../media/image41.png"/><Relationship Id="rId7" Type="http://schemas.openxmlformats.org/officeDocument/2006/relationships/image" Target="../media/image57.png"/><Relationship Id="rId12" Type="http://schemas.openxmlformats.org/officeDocument/2006/relationships/image" Target="../media/image179.png"/><Relationship Id="rId17" Type="http://schemas.openxmlformats.org/officeDocument/2006/relationships/image" Target="../media/image184.JPG"/><Relationship Id="rId2" Type="http://schemas.openxmlformats.org/officeDocument/2006/relationships/image" Target="../media/image50.png"/><Relationship Id="rId16" Type="http://schemas.openxmlformats.org/officeDocument/2006/relationships/image" Target="../media/image18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78.png"/><Relationship Id="rId5" Type="http://schemas.openxmlformats.org/officeDocument/2006/relationships/image" Target="../media/image53.png"/><Relationship Id="rId15" Type="http://schemas.openxmlformats.org/officeDocument/2006/relationships/image" Target="../media/image182.JPG"/><Relationship Id="rId10" Type="http://schemas.openxmlformats.org/officeDocument/2006/relationships/image" Target="../media/image177.png"/><Relationship Id="rId4" Type="http://schemas.openxmlformats.org/officeDocument/2006/relationships/image" Target="../media/image133.png"/><Relationship Id="rId9" Type="http://schemas.openxmlformats.org/officeDocument/2006/relationships/image" Target="../media/image58.png"/><Relationship Id="rId14" Type="http://schemas.openxmlformats.org/officeDocument/2006/relationships/image" Target="../media/image18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8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3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89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12" Type="http://schemas.openxmlformats.org/officeDocument/2006/relationships/image" Target="../media/image1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5" Type="http://schemas.openxmlformats.org/officeDocument/2006/relationships/image" Target="../media/image191.png"/><Relationship Id="rId10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57.png"/><Relationship Id="rId14" Type="http://schemas.openxmlformats.org/officeDocument/2006/relationships/image" Target="../media/image1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50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19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7.png"/><Relationship Id="rId7" Type="http://schemas.openxmlformats.org/officeDocument/2006/relationships/image" Target="../media/image9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19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00.png"/><Relationship Id="rId7" Type="http://schemas.openxmlformats.org/officeDocument/2006/relationships/image" Target="../media/image11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109.png"/><Relationship Id="rId4" Type="http://schemas.openxmlformats.org/officeDocument/2006/relationships/image" Target="../media/image20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openxmlformats.org/officeDocument/2006/relationships/image" Target="../media/image41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42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1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60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3.png"/><Relationship Id="rId5" Type="http://schemas.openxmlformats.org/officeDocument/2006/relationships/image" Target="../media/image53.png"/><Relationship Id="rId10" Type="http://schemas.openxmlformats.org/officeDocument/2006/relationships/image" Target="../media/image42.png"/><Relationship Id="rId4" Type="http://schemas.openxmlformats.org/officeDocument/2006/relationships/image" Target="../media/image60.png"/><Relationship Id="rId9" Type="http://schemas.openxmlformats.org/officeDocument/2006/relationships/image" Target="../media/image57.png"/><Relationship Id="rId1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6.png"/><Relationship Id="rId21" Type="http://schemas.openxmlformats.org/officeDocument/2006/relationships/image" Target="../media/image83.png"/><Relationship Id="rId7" Type="http://schemas.openxmlformats.org/officeDocument/2006/relationships/image" Target="../media/image70.png"/><Relationship Id="rId12" Type="http://schemas.openxmlformats.org/officeDocument/2006/relationships/image" Target="../media/image41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image" Target="../media/image65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6.png"/><Relationship Id="rId5" Type="http://schemas.openxmlformats.org/officeDocument/2006/relationships/image" Target="../media/image68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3.png"/><Relationship Id="rId19" Type="http://schemas.openxmlformats.org/officeDocument/2006/relationships/image" Target="../media/image81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7828" y="1933512"/>
            <a:ext cx="12975077" cy="45094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4440" y="4760597"/>
            <a:ext cx="12918887" cy="45094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55945" y="1613050"/>
            <a:ext cx="5032238" cy="6758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27823" y="7917194"/>
            <a:ext cx="799538" cy="5229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77516" y="1033527"/>
            <a:ext cx="4258895" cy="4258895"/>
            <a:chOff x="2277516" y="1033527"/>
            <a:chExt cx="4258895" cy="42588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27823" y="9016451"/>
            <a:ext cx="818586" cy="5229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51818" y="9016451"/>
            <a:ext cx="5879395" cy="53248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78377" y="7892270"/>
            <a:ext cx="3689395" cy="987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66" y="6509147"/>
            <a:ext cx="3583932" cy="35839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40" y="3203731"/>
            <a:ext cx="2059869" cy="2274920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2801" y="7427544"/>
            <a:ext cx="1794054" cy="475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13736" y="8115300"/>
            <a:ext cx="4776266" cy="4776266"/>
            <a:chOff x="11274286" y="8703483"/>
            <a:chExt cx="4776266" cy="477626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9050" y="3946374"/>
            <a:ext cx="3230954" cy="88974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2801" y="4839725"/>
            <a:ext cx="3536939" cy="4755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9050" y="6534184"/>
            <a:ext cx="1732678" cy="8992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0002" y="1439688"/>
            <a:ext cx="4413734" cy="11399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74615" y="1715899"/>
            <a:ext cx="4222870" cy="7366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4">
            <a:clrChange>
              <a:clrFrom>
                <a:srgbClr val="F6F1ED"/>
              </a:clrFrom>
              <a:clrTo>
                <a:srgbClr val="F6F1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050" y="1496262"/>
            <a:ext cx="8751708" cy="59219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69052" y="2416536"/>
            <a:ext cx="3845990" cy="32786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4289" y="5005527"/>
            <a:ext cx="8265873" cy="14461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2668" y="6574030"/>
            <a:ext cx="6242537" cy="18137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3352267" cy="1273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5763263" y="1075701"/>
            <a:ext cx="28761722" cy="9838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999528" y="289488"/>
            <a:ext cx="28285038" cy="105295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002" y="1439688"/>
            <a:ext cx="3490324" cy="11399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4615" y="1715899"/>
            <a:ext cx="4222870" cy="7366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50307" y="471765"/>
              <a:ext cx="2518316" cy="35459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64169" y="333009"/>
              <a:ext cx="829398" cy="7047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421351" y="3854911"/>
            <a:ext cx="487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atin typeface="+mn-ea"/>
                <a:cs typeface="함초롬돋움" panose="020B0604000101010101" pitchFamily="50" charset="-127"/>
              </a:rPr>
              <a:t>UCI SECOM Dataset </a:t>
            </a:r>
          </a:p>
          <a:p>
            <a:endParaRPr lang="en-US" altLang="ko-KR" dirty="0" smtClean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2000" dirty="0" smtClean="0">
                <a:latin typeface="+mn-ea"/>
                <a:cs typeface="함초롬돋움" panose="020B0604000101010101" pitchFamily="50" charset="-127"/>
              </a:rPr>
              <a:t>-     </a:t>
            </a:r>
            <a:r>
              <a:rPr lang="ko-KR" altLang="en-US" sz="2000" dirty="0" smtClean="0">
                <a:latin typeface="+mn-ea"/>
                <a:cs typeface="함초롬돋움" panose="020B0604000101010101" pitchFamily="50" charset="-127"/>
              </a:rPr>
              <a:t>반도체 공정 내 </a:t>
            </a:r>
            <a:r>
              <a:rPr lang="en-US" altLang="ko-KR" sz="2000" dirty="0" smtClean="0">
                <a:latin typeface="+mn-ea"/>
                <a:cs typeface="함초롬돋움" panose="020B0604000101010101" pitchFamily="50" charset="-127"/>
              </a:rPr>
              <a:t>590</a:t>
            </a:r>
            <a:r>
              <a:rPr lang="ko-KR" altLang="en-US" sz="2000" dirty="0" smtClean="0">
                <a:latin typeface="+mn-ea"/>
                <a:cs typeface="함초롬돋움" panose="020B0604000101010101" pitchFamily="50" charset="-127"/>
              </a:rPr>
              <a:t>개의 센서 데이터 </a:t>
            </a:r>
            <a:endParaRPr lang="en-US" altLang="ko-KR" sz="2000" dirty="0" smtClean="0">
              <a:latin typeface="+mn-ea"/>
              <a:cs typeface="함초롬돋움" panose="020B0604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 smtClean="0">
              <a:latin typeface="+mn-ea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+mn-ea"/>
                <a:cs typeface="함초롬돋움" panose="020B0604000101010101" pitchFamily="50" charset="-127"/>
              </a:rPr>
              <a:t>수집 기간 </a:t>
            </a:r>
            <a:r>
              <a:rPr lang="en-US" altLang="ko-KR" sz="2000" dirty="0" smtClean="0">
                <a:latin typeface="+mn-ea"/>
                <a:cs typeface="함초롬돋움" panose="020B0604000101010101" pitchFamily="50" charset="-127"/>
              </a:rPr>
              <a:t>: 2008/07/19 ~ 2008/10/17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+mn-ea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 smtClean="0">
                <a:latin typeface="+mn-ea"/>
                <a:cs typeface="함초롬돋움" panose="020B0604000101010101" pitchFamily="50" charset="-127"/>
              </a:rPr>
              <a:t>결측치와</a:t>
            </a:r>
            <a:r>
              <a:rPr lang="ko-KR" altLang="en-US" sz="2000" dirty="0" smtClean="0">
                <a:latin typeface="+mn-ea"/>
                <a:cs typeface="함초롬돋움" panose="020B0604000101010101" pitchFamily="50" charset="-127"/>
              </a:rPr>
              <a:t> 이상치 포함</a:t>
            </a:r>
            <a:endParaRPr lang="en-US" altLang="ko-KR" sz="2000" dirty="0" smtClean="0">
              <a:latin typeface="+mn-ea"/>
              <a:cs typeface="함초롬돋움" panose="020B0604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11" y="3387731"/>
            <a:ext cx="10496666" cy="47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82" y="2716030"/>
            <a:ext cx="6856174" cy="65209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38569" y="9006107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Pass/Fail column</a:t>
            </a:r>
            <a:r>
              <a:rPr lang="ko-KR" altLang="en-US" sz="2400" dirty="0" smtClean="0"/>
              <a:t>을 통해 양품과 불량품 수치 확인</a:t>
            </a:r>
            <a:endParaRPr lang="ko-KR" altLang="en-US" sz="2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3296206"/>
            <a:ext cx="6015169" cy="556337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720756" y="8997734"/>
            <a:ext cx="5757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Columns </a:t>
            </a:r>
            <a:r>
              <a:rPr lang="ko-KR" altLang="en-US" sz="2400" dirty="0" smtClean="0"/>
              <a:t>이름 변경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데이터</a:t>
            </a:r>
            <a:r>
              <a:rPr lang="en-US" altLang="ko-KR" sz="2400" dirty="0"/>
              <a:t> </a:t>
            </a:r>
            <a:r>
              <a:rPr lang="ko-KR" altLang="en-US" sz="2400" dirty="0" err="1" smtClean="0"/>
              <a:t>전처리를</a:t>
            </a:r>
            <a:r>
              <a:rPr lang="ko-KR" altLang="en-US" sz="2400" dirty="0" smtClean="0"/>
              <a:t> 위해  </a:t>
            </a:r>
            <a:r>
              <a:rPr lang="en-US" altLang="ko-KR" sz="2400" dirty="0" smtClean="0"/>
              <a:t>Time 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Pass/Fail </a:t>
            </a:r>
            <a:r>
              <a:rPr lang="ko-KR" altLang="en-US" sz="2400" dirty="0" smtClean="0"/>
              <a:t>열 제거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9864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99" y="3009900"/>
            <a:ext cx="5212740" cy="56714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36541" y="8918223"/>
            <a:ext cx="5757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표준편차 </a:t>
            </a:r>
            <a:r>
              <a:rPr lang="en-US" altLang="ko-KR" sz="2400" dirty="0" smtClean="0"/>
              <a:t>== 0, </a:t>
            </a:r>
            <a:r>
              <a:rPr lang="ko-KR" altLang="en-US" sz="2400" dirty="0" smtClean="0"/>
              <a:t>값이 극단적이고 분석에 필요하지 않은  데이터이므로 제거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632" y="3009900"/>
            <a:ext cx="7792537" cy="46964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71632" y="8918223"/>
            <a:ext cx="7792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표준편차가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에 가까운 값</a:t>
            </a:r>
            <a:endParaRPr lang="en-US" altLang="ko-KR" sz="2400" dirty="0"/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값이 극단적이고 분석에 필요하지 않은  데이터이므로 똑같이 제거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1916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572984"/>
            <a:ext cx="7840169" cy="50965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71430" y="7949528"/>
            <a:ext cx="7840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각 </a:t>
            </a:r>
            <a:r>
              <a:rPr lang="en-US" altLang="ko-KR" sz="2400" dirty="0" smtClean="0"/>
              <a:t>column</a:t>
            </a:r>
            <a:r>
              <a:rPr lang="ko-KR" altLang="en-US" sz="2400" dirty="0" smtClean="0"/>
              <a:t>과의 상관계수 분석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상관계수가 높은 컬럼은 다른 컬럼에 영향을 받기 쉬운 이유로 분석에서 제외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660" y="1534036"/>
            <a:ext cx="7422292" cy="613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0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29" y="2781300"/>
            <a:ext cx="7276392" cy="54354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71430" y="8517411"/>
            <a:ext cx="727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결측치</a:t>
            </a:r>
            <a:r>
              <a:rPr lang="ko-KR" altLang="en-US" sz="2400" dirty="0" smtClean="0"/>
              <a:t> 확인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전체 </a:t>
            </a:r>
            <a:r>
              <a:rPr lang="en-US" altLang="ko-KR" sz="2400" dirty="0" smtClean="0"/>
              <a:t>1567</a:t>
            </a:r>
            <a:r>
              <a:rPr lang="ko-KR" altLang="en-US" sz="2400" dirty="0" smtClean="0"/>
              <a:t>개 행 중 </a:t>
            </a:r>
            <a:r>
              <a:rPr lang="ko-KR" altLang="en-US" sz="2400" dirty="0" err="1" smtClean="0"/>
              <a:t>결측치</a:t>
            </a:r>
            <a:r>
              <a:rPr lang="ko-KR" altLang="en-US" sz="2400" dirty="0" smtClean="0"/>
              <a:t> 비율이 </a:t>
            </a:r>
            <a:r>
              <a:rPr lang="en-US" altLang="ko-KR" sz="2400" dirty="0" smtClean="0"/>
              <a:t>50%</a:t>
            </a:r>
            <a:r>
              <a:rPr lang="ko-KR" altLang="en-US" sz="2400" dirty="0" smtClean="0"/>
              <a:t>가 넘어가는 컬럼 제거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587" y="2781301"/>
            <a:ext cx="7374603" cy="54354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95798" y="8517411"/>
            <a:ext cx="727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결측치가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50% </a:t>
            </a:r>
            <a:r>
              <a:rPr lang="ko-KR" altLang="en-US" sz="2400" dirty="0" smtClean="0"/>
              <a:t>미만인 값에 대해서는 평균치로 대체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7472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7467" y="930895"/>
            <a:ext cx="11833158" cy="30997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9461" y="4488270"/>
            <a:ext cx="1834848" cy="18345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12477" y="4488270"/>
            <a:ext cx="1844381" cy="18345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24573" y="5058706"/>
            <a:ext cx="2364385" cy="6500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9812" y="5690508"/>
            <a:ext cx="2941939" cy="8584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53573" y="5058706"/>
            <a:ext cx="2571775" cy="650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68815" y="5690508"/>
            <a:ext cx="2941939" cy="8584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9461" y="6684996"/>
            <a:ext cx="1844381" cy="18345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12474" y="6684998"/>
            <a:ext cx="1844382" cy="18345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24573" y="7255430"/>
            <a:ext cx="2858671" cy="65004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9812" y="7887234"/>
            <a:ext cx="2941939" cy="8584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53573" y="7255430"/>
            <a:ext cx="1242671" cy="64051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68815" y="7887234"/>
            <a:ext cx="2941939" cy="85842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38798" y="4488274"/>
            <a:ext cx="1844382" cy="18345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79811" y="5058706"/>
            <a:ext cx="2778909" cy="65004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95100" y="5690508"/>
            <a:ext cx="2941939" cy="858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07365" y="8738214"/>
            <a:ext cx="638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PASS </a:t>
            </a:r>
            <a:r>
              <a:rPr lang="ko-KR" altLang="en-US" sz="2400" dirty="0" smtClean="0"/>
              <a:t>데이터 분포 확인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 비정상적 그래프 존재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644" y="1037794"/>
            <a:ext cx="7772398" cy="22997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960836"/>
            <a:ext cx="7275716" cy="45576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644" y="3953431"/>
            <a:ext cx="7277156" cy="45650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094519" y="3333631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Pass/Fail </a:t>
            </a:r>
            <a:r>
              <a:rPr lang="ko-KR" altLang="en-US" sz="2000" dirty="0" smtClean="0"/>
              <a:t>데이터를 각각 분리해서 이상치 확인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9203748" y="8738214"/>
            <a:ext cx="7057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Fail </a:t>
            </a:r>
            <a:r>
              <a:rPr lang="ko-KR" altLang="en-US" sz="2400" dirty="0" smtClean="0"/>
              <a:t>데이터 분포 확인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이상치비정상적 그래프 존재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941083" y="2748856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이상치 처리 </a:t>
            </a:r>
            <a:r>
              <a:rPr lang="ko-KR" altLang="en-US" sz="3200" b="1" dirty="0" smtClean="0">
                <a:solidFill>
                  <a:srgbClr val="0070C0"/>
                </a:solidFill>
              </a:rPr>
              <a:t>전</a:t>
            </a:r>
            <a:r>
              <a:rPr lang="ko-KR" altLang="en-US" sz="3200" b="1" dirty="0" smtClean="0"/>
              <a:t> 데이터 분석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3577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71431" y="9181661"/>
            <a:ext cx="727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이상치를</a:t>
            </a:r>
            <a:r>
              <a:rPr lang="ko-KR" altLang="en-US" sz="2400" dirty="0" smtClean="0"/>
              <a:t> 각각 </a:t>
            </a:r>
            <a:r>
              <a:rPr lang="ko-KR" altLang="en-US" sz="2400" dirty="0" err="1" smtClean="0"/>
              <a:t>상한값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/ </a:t>
            </a:r>
            <a:r>
              <a:rPr lang="ko-KR" altLang="en-US" sz="2400" dirty="0" err="1" smtClean="0"/>
              <a:t>하한값으로</a:t>
            </a:r>
            <a:r>
              <a:rPr lang="ko-KR" altLang="en-US" sz="2400" dirty="0" smtClean="0"/>
              <a:t> 대체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431" y="2902700"/>
            <a:ext cx="9322314" cy="62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0278" y="8917521"/>
            <a:ext cx="727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PASS </a:t>
            </a:r>
            <a:r>
              <a:rPr lang="ko-KR" altLang="en-US" sz="2400" dirty="0" smtClean="0"/>
              <a:t>데이터 분포 확인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이상치 대체로 그래프 안정화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9277647" y="8880164"/>
            <a:ext cx="727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Fail </a:t>
            </a:r>
            <a:r>
              <a:rPr lang="ko-KR" altLang="en-US" sz="2400" dirty="0" smtClean="0"/>
              <a:t>데이터 분포 확인 </a:t>
            </a:r>
            <a:r>
              <a:rPr lang="en-US" altLang="ko-KR" sz="2400" dirty="0"/>
              <a:t>– </a:t>
            </a:r>
            <a:r>
              <a:rPr lang="ko-KR" altLang="en-US" sz="2400" dirty="0"/>
              <a:t>이상치 대체로 그래프 안정화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277" y="4000500"/>
            <a:ext cx="7314789" cy="4569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277647" y="4000500"/>
            <a:ext cx="7283620" cy="45691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41083" y="2748856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이상치 처리 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후</a:t>
            </a:r>
            <a:r>
              <a:rPr lang="ko-KR" altLang="en-US" sz="3200" b="1" dirty="0" smtClean="0"/>
              <a:t> 데이터 분석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6871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6087477" cy="1139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67799" y="4381500"/>
            <a:ext cx="8200823" cy="52107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56" y="4381500"/>
            <a:ext cx="8318226" cy="52107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41253" y="3467100"/>
            <a:ext cx="4147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이상치 처리 </a:t>
            </a:r>
            <a:r>
              <a:rPr lang="ko-KR" altLang="en-US" sz="3200" b="1" dirty="0" smtClean="0">
                <a:solidFill>
                  <a:srgbClr val="0070C0"/>
                </a:solidFill>
              </a:rPr>
              <a:t>전</a:t>
            </a:r>
            <a:r>
              <a:rPr lang="ko-KR" altLang="en-US" sz="3200" b="1" dirty="0" smtClean="0"/>
              <a:t> 데이터</a:t>
            </a:r>
            <a:endParaRPr lang="ko-KR" altLang="en-US" sz="3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1094294" y="3467099"/>
            <a:ext cx="4147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이상치 처리 </a:t>
            </a:r>
            <a:r>
              <a:rPr lang="ko-KR" altLang="en-US" sz="3200" b="1" dirty="0">
                <a:solidFill>
                  <a:srgbClr val="FF0000"/>
                </a:solidFill>
              </a:rPr>
              <a:t>후</a:t>
            </a:r>
            <a:r>
              <a:rPr lang="ko-KR" altLang="en-US" sz="3200" b="1" dirty="0" smtClean="0"/>
              <a:t> 데이터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6931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76" y="3195858"/>
            <a:ext cx="7011378" cy="59539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171" y="3195858"/>
            <a:ext cx="7374124" cy="32966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017754" y="1505290"/>
            <a:ext cx="84414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/>
              <a:t>Sklearn</a:t>
            </a:r>
            <a:r>
              <a:rPr lang="en-US" altLang="ko-KR" sz="3200" b="1" dirty="0" smtClean="0"/>
              <a:t> </a:t>
            </a:r>
            <a:r>
              <a:rPr lang="ko-KR" altLang="en-US" sz="3200" b="1" dirty="0" smtClean="0"/>
              <a:t>라이브러리와 </a:t>
            </a:r>
            <a:r>
              <a:rPr lang="en-US" altLang="ko-KR" sz="3200" b="1" dirty="0" err="1" smtClean="0"/>
              <a:t>XGBoost</a:t>
            </a:r>
            <a:r>
              <a:rPr lang="en-US" altLang="ko-KR" sz="3200" b="1" dirty="0" smtClean="0"/>
              <a:t> </a:t>
            </a:r>
            <a:r>
              <a:rPr lang="ko-KR" altLang="en-US" sz="3200" b="1" dirty="0" smtClean="0"/>
              <a:t>모델을 이용한 예측모델 생성과 </a:t>
            </a:r>
            <a:r>
              <a:rPr lang="ko-KR" altLang="en-US" sz="3200" b="1" dirty="0" err="1" smtClean="0"/>
              <a:t>생플링</a:t>
            </a:r>
            <a:r>
              <a:rPr lang="ko-KR" altLang="en-US" sz="3200" b="1" dirty="0" smtClean="0"/>
              <a:t> 방식 별 데이터 비교</a:t>
            </a:r>
            <a:endParaRPr lang="ko-KR" alt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302171" y="6751935"/>
            <a:ext cx="7761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기존 </a:t>
            </a:r>
            <a:r>
              <a:rPr lang="ko-KR" altLang="en-US" sz="2400" dirty="0" err="1" smtClean="0"/>
              <a:t>전처리가</a:t>
            </a:r>
            <a:r>
              <a:rPr lang="ko-KR" altLang="en-US" sz="2400" dirty="0" smtClean="0"/>
              <a:t> 완료된 데이터를 </a:t>
            </a:r>
            <a:r>
              <a:rPr lang="en-US" altLang="ko-KR" sz="2400" dirty="0" smtClean="0"/>
              <a:t>train</a:t>
            </a:r>
            <a:r>
              <a:rPr lang="ko-KR" altLang="en-US" sz="2400" dirty="0" smtClean="0"/>
              <a:t>데이터와 </a:t>
            </a:r>
            <a:r>
              <a:rPr lang="en-US" altLang="ko-KR" sz="2400" dirty="0" smtClean="0"/>
              <a:t>test</a:t>
            </a:r>
            <a:r>
              <a:rPr lang="ko-KR" altLang="en-US" sz="2400" dirty="0" smtClean="0"/>
              <a:t>데이터 분리</a:t>
            </a:r>
            <a:r>
              <a:rPr lang="en-US" altLang="ko-KR" sz="2400" dirty="0" smtClean="0"/>
              <a:t>,</a:t>
            </a:r>
          </a:p>
          <a:p>
            <a:r>
              <a:rPr lang="ko-KR" altLang="en-US" sz="2400" dirty="0" smtClean="0"/>
              <a:t>그후 비교를 위해서 표준화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4691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13" y="3608400"/>
            <a:ext cx="14943204" cy="43902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75715" y="8501282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Under-Sampling</a:t>
            </a:r>
            <a:r>
              <a:rPr lang="ko-KR" altLang="en-US" sz="2800" dirty="0" smtClean="0"/>
              <a:t>과 </a:t>
            </a:r>
            <a:r>
              <a:rPr lang="en-US" altLang="ko-KR" sz="2800" dirty="0" smtClean="0"/>
              <a:t>Over-Sampling </a:t>
            </a:r>
            <a:r>
              <a:rPr lang="ko-KR" altLang="en-US" sz="2800" dirty="0" smtClean="0"/>
              <a:t>비교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4349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24400" y="8501282"/>
            <a:ext cx="9011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Pass 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Fail </a:t>
            </a:r>
            <a:r>
              <a:rPr lang="ko-KR" altLang="en-US" sz="2800" dirty="0" smtClean="0"/>
              <a:t>의 데이터 수를 일치시켜 더 나은 결과값 도출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898722"/>
            <a:ext cx="5558136" cy="52863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222" y="2540405"/>
            <a:ext cx="6101112" cy="580277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486894" y="5071246"/>
            <a:ext cx="2286000" cy="1101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26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760883" y="9002647"/>
            <a:ext cx="727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Under-Sampling </a:t>
            </a:r>
            <a:r>
              <a:rPr lang="ko-KR" altLang="en-US" sz="2400" dirty="0" smtClean="0"/>
              <a:t>완료 후 데이터 비교를 위해 </a:t>
            </a:r>
            <a:r>
              <a:rPr lang="en-US" altLang="ko-KR" sz="2400" dirty="0" smtClean="0"/>
              <a:t>train, test </a:t>
            </a:r>
            <a:r>
              <a:rPr lang="ko-KR" altLang="en-US" sz="2400" dirty="0" smtClean="0"/>
              <a:t>데이터 분리 후 표준화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84" y="2582508"/>
            <a:ext cx="7649643" cy="74114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55" y="3088501"/>
            <a:ext cx="8021169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1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448105"/>
            <a:ext cx="4887007" cy="72781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967" y="2391273"/>
            <a:ext cx="6824464" cy="682446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848601" y="5448300"/>
            <a:ext cx="6165334" cy="31242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546421" y="2448105"/>
            <a:ext cx="2405907" cy="3008934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71493" y="6718012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34800" y="4335334"/>
            <a:ext cx="205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False Alarm</a:t>
            </a:r>
          </a:p>
          <a:p>
            <a:pPr algn="ctr"/>
            <a:r>
              <a:rPr lang="ko-KR" altLang="en-US" dirty="0" smtClean="0"/>
              <a:t>실제 정상이지만 불량으로 판단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834877" y="3042624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34877" y="795058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347970" y="7929291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23840" y="9088044"/>
            <a:ext cx="727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XGBoost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모델을 이용해 </a:t>
            </a:r>
            <a:r>
              <a:rPr lang="ko-KR" altLang="en-US" sz="2400" dirty="0" err="1" smtClean="0"/>
              <a:t>혼동행렬로</a:t>
            </a:r>
            <a:r>
              <a:rPr lang="ko-KR" altLang="en-US" sz="2400" dirty="0" smtClean="0"/>
              <a:t> 예측모델 생성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6775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434441" y="7770262"/>
            <a:ext cx="727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Over-Sampling </a:t>
            </a:r>
            <a:r>
              <a:rPr lang="ko-KR" altLang="en-US" sz="2400" dirty="0" smtClean="0"/>
              <a:t>완료 후 데이터 비교를 위해 </a:t>
            </a:r>
            <a:r>
              <a:rPr lang="en-US" altLang="ko-KR" sz="2400" dirty="0" smtClean="0"/>
              <a:t>train, test </a:t>
            </a:r>
            <a:r>
              <a:rPr lang="ko-KR" altLang="en-US" sz="2400" dirty="0" smtClean="0"/>
              <a:t>데이터 분리 후 표준화</a:t>
            </a:r>
            <a:endParaRPr lang="ko-KR" altLang="en-US" sz="2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933700"/>
            <a:ext cx="6581392" cy="27735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47800" y="6172836"/>
            <a:ext cx="7400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SMOTE </a:t>
            </a:r>
            <a:r>
              <a:rPr lang="ko-KR" altLang="en-US" sz="2400" dirty="0" smtClean="0"/>
              <a:t>를 통해서 기존 </a:t>
            </a:r>
            <a:r>
              <a:rPr lang="en-US" altLang="ko-KR" sz="2400" dirty="0" smtClean="0"/>
              <a:t>Pass</a:t>
            </a:r>
            <a:r>
              <a:rPr lang="ko-KR" altLang="en-US" sz="2400" dirty="0" smtClean="0"/>
              <a:t>대비 부족하던</a:t>
            </a:r>
            <a:r>
              <a:rPr lang="en-US" altLang="ko-KR" sz="2400" dirty="0" smtClean="0"/>
              <a:t>Fail </a:t>
            </a:r>
            <a:r>
              <a:rPr lang="ko-KR" altLang="en-US" sz="2400" dirty="0" smtClean="0"/>
              <a:t>데이터를 비율에 맞게 증폭</a:t>
            </a:r>
            <a:endParaRPr lang="ko-KR" altLang="en-US" sz="2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105" y="2933700"/>
            <a:ext cx="7983064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1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69052" y="2416536"/>
            <a:ext cx="3826924" cy="32786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54289" y="5005527"/>
            <a:ext cx="8303711" cy="14461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00747" y="6574026"/>
            <a:ext cx="6224994" cy="1243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738" y="2448104"/>
            <a:ext cx="6639939" cy="66399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848601" y="5448300"/>
            <a:ext cx="6165334" cy="31242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546421" y="2448105"/>
            <a:ext cx="2405907" cy="3008934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71493" y="6718012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34800" y="4335334"/>
            <a:ext cx="205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False Alarm</a:t>
            </a:r>
          </a:p>
          <a:p>
            <a:pPr algn="ctr"/>
            <a:r>
              <a:rPr lang="ko-KR" altLang="en-US" dirty="0" smtClean="0"/>
              <a:t>실제 정상이지만 불량으로 판단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834877" y="3042624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34877" y="795058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347970" y="7929291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23840" y="9088044"/>
            <a:ext cx="7276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XGBoost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모델을 이용해 </a:t>
            </a:r>
            <a:r>
              <a:rPr lang="ko-KR" altLang="en-US" sz="2400" dirty="0" err="1" smtClean="0"/>
              <a:t>혼동행렬로</a:t>
            </a:r>
            <a:r>
              <a:rPr lang="ko-KR" altLang="en-US" sz="2400" dirty="0" smtClean="0"/>
              <a:t> 예측모델 생성</a:t>
            </a:r>
            <a:endParaRPr lang="ko-KR" altLang="en-US" sz="2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876" y="2582508"/>
            <a:ext cx="5138310" cy="33364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910" y="5918948"/>
            <a:ext cx="5811061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4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" y="2902726"/>
            <a:ext cx="16175768" cy="61173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15787" y="9142315"/>
            <a:ext cx="352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각 샘플링 별 정확도 비교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2392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규민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57400" y="4045348"/>
            <a:ext cx="4800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XGBoost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모델을 통해서 각 센서들이 결과값에</a:t>
            </a:r>
            <a:endParaRPr lang="en-US" altLang="ko-KR" sz="3600" dirty="0" smtClean="0"/>
          </a:p>
          <a:p>
            <a:r>
              <a:rPr lang="ko-KR" altLang="en-US" sz="3600" dirty="0" smtClean="0"/>
              <a:t>미치는 중요성에 대한</a:t>
            </a:r>
            <a:endParaRPr lang="en-US" altLang="ko-KR" sz="3600" dirty="0" smtClean="0"/>
          </a:p>
          <a:p>
            <a:r>
              <a:rPr lang="ko-KR" altLang="en-US" sz="3600" dirty="0" smtClean="0"/>
              <a:t>시각화 가능</a:t>
            </a:r>
            <a:endParaRPr lang="ko-KR" altLang="en-US" sz="3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314" y="93626"/>
            <a:ext cx="7914152" cy="101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9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769393"/>
            <a:ext cx="8696918" cy="3692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06" y="2614687"/>
            <a:ext cx="6459259" cy="26526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98262" y="3176431"/>
            <a:ext cx="926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웨이퍼 불량률 공정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머신러닝을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ko-KR" altLang="en-US" dirty="0" smtClean="0"/>
              <a:t> </a:t>
            </a:r>
            <a:r>
              <a:rPr lang="ko-KR" altLang="en-US" dirty="0"/>
              <a:t>트레이닝 시킨 모델보다 테스트한 모델의 수가 많음을 확인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영석</a:t>
            </a:r>
            <a:endParaRPr lang="ko-KR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618296"/>
            <a:ext cx="9250625" cy="63445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14" b="-2904"/>
          <a:stretch/>
        </p:blipFill>
        <p:spPr>
          <a:xfrm>
            <a:off x="231302" y="3961270"/>
            <a:ext cx="7156909" cy="44231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3561"/>
          <a:stretch/>
        </p:blipFill>
        <p:spPr>
          <a:xfrm>
            <a:off x="7801531" y="793528"/>
            <a:ext cx="6212403" cy="237508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310466" y="82635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289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195" y="2789224"/>
            <a:ext cx="11847576" cy="6438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47" y="1569223"/>
            <a:ext cx="7568682" cy="1669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87000" y="3543300"/>
            <a:ext cx="677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웨이퍼 </a:t>
            </a:r>
            <a:r>
              <a:rPr lang="ko-KR" altLang="en-US" dirty="0" err="1" smtClean="0"/>
              <a:t>수율은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85.2% </a:t>
            </a:r>
            <a:r>
              <a:rPr lang="ko-KR" altLang="en-US" dirty="0" smtClean="0"/>
              <a:t>이고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가지의 불량률이 존재한다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310466" y="82083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9728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590" y="1110930"/>
            <a:ext cx="12408410" cy="674370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07" y="2582508"/>
            <a:ext cx="7246498" cy="610776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97753" y="9311090"/>
            <a:ext cx="110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Edge-Ring - Edge-</a:t>
            </a:r>
            <a:r>
              <a:rPr lang="en-US" altLang="ko-KR" dirty="0" err="1"/>
              <a:t>Loc</a:t>
            </a:r>
            <a:r>
              <a:rPr lang="en-US" altLang="ko-KR" dirty="0"/>
              <a:t> - Center - </a:t>
            </a:r>
            <a:r>
              <a:rPr lang="en-US" altLang="ko-KR" dirty="0" err="1"/>
              <a:t>Loc</a:t>
            </a:r>
            <a:r>
              <a:rPr lang="en-US" altLang="ko-KR" dirty="0"/>
              <a:t> - Scratch - Random - Donut - Near-full </a:t>
            </a:r>
            <a:r>
              <a:rPr lang="ko-KR" altLang="en-US" dirty="0"/>
              <a:t>순으로 </a:t>
            </a:r>
            <a:r>
              <a:rPr lang="ko-KR" altLang="en-US" dirty="0" err="1"/>
              <a:t>분량률</a:t>
            </a:r>
            <a:r>
              <a:rPr lang="ko-KR" altLang="en-US" dirty="0"/>
              <a:t> 확인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310466" y="90365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883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3314700"/>
            <a:ext cx="8826836" cy="69382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112" y="1313735"/>
            <a:ext cx="8979455" cy="22751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363200" y="3695700"/>
            <a:ext cx="7530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웨이퍼 크기가 커질수록 불량률 감소 </a:t>
            </a:r>
            <a:r>
              <a:rPr lang="en-US" altLang="ko-KR" dirty="0"/>
              <a:t>= </a:t>
            </a:r>
            <a:r>
              <a:rPr lang="ko-KR" altLang="en-US" dirty="0"/>
              <a:t>웨이퍼크기가 작을수록 </a:t>
            </a:r>
            <a:r>
              <a:rPr lang="ko-KR" altLang="en-US" dirty="0" err="1"/>
              <a:t>수율도</a:t>
            </a:r>
            <a:r>
              <a:rPr lang="ko-KR" altLang="en-US" dirty="0"/>
              <a:t> 낮아진다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310466" y="82222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18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115" y="1078588"/>
            <a:ext cx="8314012" cy="32279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09900"/>
            <a:ext cx="8800601" cy="69175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10801" y="4306540"/>
            <a:ext cx="768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웨이퍼작은것에 대부분의 </a:t>
            </a:r>
            <a:r>
              <a:rPr lang="en-US" altLang="ko-KR" dirty="0"/>
              <a:t>Lot</a:t>
            </a:r>
            <a:r>
              <a:rPr lang="ko-KR" altLang="en-US" dirty="0"/>
              <a:t>를 사용하는듯 함</a:t>
            </a:r>
            <a:r>
              <a:rPr lang="en-US" altLang="ko-KR" dirty="0"/>
              <a:t>... </a:t>
            </a:r>
            <a:r>
              <a:rPr lang="en-US" altLang="ko-KR" dirty="0" smtClean="0"/>
              <a:t>??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15315546" y="82222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474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985002"/>
            <a:ext cx="8469998" cy="3345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25" y="3009900"/>
            <a:ext cx="8762444" cy="70953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68000" y="4330802"/>
            <a:ext cx="693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lotname</a:t>
            </a:r>
            <a:r>
              <a:rPr lang="en-US" altLang="ko-KR" dirty="0"/>
              <a:t>(</a:t>
            </a:r>
            <a:r>
              <a:rPr lang="ko-KR" altLang="en-US" dirty="0" err="1"/>
              <a:t>특정부품</a:t>
            </a:r>
            <a:r>
              <a:rPr lang="en-US" altLang="ko-KR" dirty="0"/>
              <a:t>)</a:t>
            </a:r>
            <a:r>
              <a:rPr lang="ko-KR" altLang="en-US" dirty="0"/>
              <a:t>과 불량 유형과는 상관관계가 있지 않다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710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002" y="3571507"/>
            <a:ext cx="4076810" cy="11350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2383" y="5806204"/>
            <a:ext cx="4222870" cy="7366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38096" y="2618811"/>
            <a:ext cx="5276196" cy="10246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67774" y="1970190"/>
            <a:ext cx="6530321" cy="535377"/>
            <a:chOff x="9367774" y="1970190"/>
            <a:chExt cx="6530321" cy="5353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26668" y="1913049"/>
              <a:ext cx="2425947" cy="66217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367774" y="2186359"/>
              <a:ext cx="160149" cy="160149"/>
              <a:chOff x="9367774" y="2186359"/>
              <a:chExt cx="160149" cy="16014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67774" y="2186359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38096" y="5041601"/>
            <a:ext cx="4761272" cy="5595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67774" y="4392990"/>
            <a:ext cx="6530321" cy="535377"/>
            <a:chOff x="9367774" y="4392990"/>
            <a:chExt cx="6530321" cy="5353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26668" y="4335849"/>
              <a:ext cx="2464042" cy="66217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367774" y="4609155"/>
              <a:ext cx="160149" cy="160149"/>
              <a:chOff x="9367774" y="4609155"/>
              <a:chExt cx="160149" cy="16014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67774" y="4609155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38070" y="7350107"/>
            <a:ext cx="6926510" cy="10342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67774" y="6701495"/>
            <a:ext cx="6530321" cy="535377"/>
            <a:chOff x="9367774" y="6701495"/>
            <a:chExt cx="6530321" cy="5353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26668" y="6644354"/>
              <a:ext cx="2444995" cy="662175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367774" y="6917657"/>
              <a:ext cx="160149" cy="160149"/>
              <a:chOff x="9367774" y="6917657"/>
              <a:chExt cx="160149" cy="16014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67774" y="6917657"/>
                <a:ext cx="160149" cy="1601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9364" y="612261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39" y="5710852"/>
            <a:ext cx="3784572" cy="61627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739226" y="3441947"/>
            <a:ext cx="716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웨이퍼크기는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부터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20000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까지 있으나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</a:p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2000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이상의 데이터는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count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수가 적어 표에 잘 보이지 않으므로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500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초과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2000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미만으로 정하여 시각화하기로 결정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(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웨이퍼크기가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600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미만인 게 가장 많음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  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불량유형별로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count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하여 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(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불량이 아닌 것이 가장 많음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342900" indent="-342900">
              <a:buAutoNum type="arabicPeriod" startAt="2"/>
            </a:pPr>
            <a:endParaRPr lang="ko-KR" altLang="en-US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571431" y="2417695"/>
            <a:ext cx="14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histplot</a:t>
            </a:r>
            <a:endParaRPr lang="ko-KR" altLang="en-US" dirty="0"/>
          </a:p>
        </p:txBody>
      </p:sp>
      <p:grpSp>
        <p:nvGrpSpPr>
          <p:cNvPr id="15" name="그룹 1002"/>
          <p:cNvGrpSpPr/>
          <p:nvPr/>
        </p:nvGrpSpPr>
        <p:grpSpPr>
          <a:xfrm>
            <a:off x="995497" y="3343681"/>
            <a:ext cx="4283414" cy="2325496"/>
            <a:chOff x="1666667" y="3157073"/>
            <a:chExt cx="4139104" cy="2217008"/>
          </a:xfrm>
        </p:grpSpPr>
        <p:pic>
          <p:nvPicPr>
            <p:cNvPr id="16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6667" y="3157073"/>
              <a:ext cx="4139104" cy="2217008"/>
            </a:xfrm>
            <a:prstGeom prst="rect">
              <a:avLst/>
            </a:prstGeom>
          </p:spPr>
        </p:pic>
      </p:grpSp>
      <p:grpSp>
        <p:nvGrpSpPr>
          <p:cNvPr id="17" name="그룹 1003"/>
          <p:cNvGrpSpPr/>
          <p:nvPr/>
        </p:nvGrpSpPr>
        <p:grpSpPr>
          <a:xfrm>
            <a:off x="5545485" y="3343681"/>
            <a:ext cx="4619418" cy="2622703"/>
            <a:chOff x="5845083" y="3120448"/>
            <a:chExt cx="3851945" cy="23809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45083" y="3120448"/>
              <a:ext cx="3851945" cy="238098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39" y="6371666"/>
            <a:ext cx="3209925" cy="5334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87" y="5792804"/>
            <a:ext cx="2790825" cy="65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4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168907" y="3098535"/>
            <a:ext cx="7162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1.    </a:t>
            </a:r>
            <a:r>
              <a:rPr lang="en-US" altLang="ko-KR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trianTestLabel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열을 기준으로 불량유형 빈도를 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2.   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불량유형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열을 기준으로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trianTestLabel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빈도를 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None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값을 제외하여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4.    None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값을 제외하여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시각화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(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테스트에서 불량이 많이 줄어들었음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트레이닝에서 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edge-ring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과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center </a:t>
            </a: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불량유형이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많았으나 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테스트에서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많이 감소함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571431" y="2417695"/>
            <a:ext cx="14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histplot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4" y="2980721"/>
            <a:ext cx="4675019" cy="24700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1" y="6527245"/>
            <a:ext cx="4632687" cy="25213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55" y="2963501"/>
            <a:ext cx="4584246" cy="27944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14" y="6487760"/>
            <a:ext cx="4655796" cy="292353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67" y="5769393"/>
            <a:ext cx="4246796" cy="5102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27" y="5738102"/>
            <a:ext cx="4399366" cy="5907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73" y="9411296"/>
            <a:ext cx="4667250" cy="5810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71" y="9466552"/>
            <a:ext cx="41814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grpSp>
        <p:nvGrpSpPr>
          <p:cNvPr id="23" name="그룹 1006"/>
          <p:cNvGrpSpPr/>
          <p:nvPr/>
        </p:nvGrpSpPr>
        <p:grpSpPr>
          <a:xfrm>
            <a:off x="5793527" y="2719766"/>
            <a:ext cx="4359961" cy="2735875"/>
            <a:chOff x="6038095" y="5617539"/>
            <a:chExt cx="4359961" cy="2735875"/>
          </a:xfrm>
        </p:grpSpPr>
        <p:pic>
          <p:nvPicPr>
            <p:cNvPr id="24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8095" y="5617539"/>
              <a:ext cx="4359961" cy="2735875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10476453" y="3071408"/>
            <a:ext cx="716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불량유형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열을 기준으로 웨이퍼크기 빈도를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scatterplot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불량유형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열을 기준으로 웨이퍼크기 빈도를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boxplot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AutoNum type="arabicPeriod" startAt="3"/>
            </a:pPr>
            <a:r>
              <a:rPr lang="ko-KR" altLang="en-US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불량유형을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파이차트로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  (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none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 가장 많음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AutoNum type="arabicPeriod" startAt="4"/>
            </a:pP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불량유형에서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None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제외하여 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시각화</a:t>
            </a:r>
            <a:endParaRPr lang="en-US" altLang="ko-KR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    (edge-ring</a:t>
            </a:r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 가장 많음</a:t>
            </a:r>
            <a:r>
              <a:rPr lang="en-US" altLang="ko-KR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571430" y="2417695"/>
            <a:ext cx="284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Scatterplot &amp; boxplot</a:t>
            </a:r>
            <a:endParaRPr lang="ko-KR" altLang="en-US" dirty="0"/>
          </a:p>
        </p:txBody>
      </p:sp>
      <p:grpSp>
        <p:nvGrpSpPr>
          <p:cNvPr id="31" name="그룹 1011"/>
          <p:cNvGrpSpPr/>
          <p:nvPr/>
        </p:nvGrpSpPr>
        <p:grpSpPr>
          <a:xfrm>
            <a:off x="1432836" y="6171713"/>
            <a:ext cx="3576025" cy="3462039"/>
            <a:chOff x="7573936" y="7707088"/>
            <a:chExt cx="3576025" cy="3462039"/>
          </a:xfrm>
        </p:grpSpPr>
        <p:pic>
          <p:nvPicPr>
            <p:cNvPr id="3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73936" y="7707088"/>
              <a:ext cx="3576025" cy="3462039"/>
            </a:xfrm>
            <a:prstGeom prst="rect">
              <a:avLst/>
            </a:prstGeom>
          </p:spPr>
        </p:pic>
      </p:grpSp>
      <p:grpSp>
        <p:nvGrpSpPr>
          <p:cNvPr id="33" name="그룹 1012"/>
          <p:cNvGrpSpPr/>
          <p:nvPr/>
        </p:nvGrpSpPr>
        <p:grpSpPr>
          <a:xfrm>
            <a:off x="5667978" y="5832487"/>
            <a:ext cx="4405529" cy="3448402"/>
            <a:chOff x="10885115" y="8188891"/>
            <a:chExt cx="4405529" cy="3448402"/>
          </a:xfrm>
        </p:grpSpPr>
        <p:pic>
          <p:nvPicPr>
            <p:cNvPr id="34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85115" y="8188891"/>
              <a:ext cx="4405529" cy="3448402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82" y="2775473"/>
            <a:ext cx="4418680" cy="27746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90" y="7949528"/>
            <a:ext cx="1880072" cy="23354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16" y="5537212"/>
            <a:ext cx="3971925" cy="5905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173" y="9117254"/>
            <a:ext cx="4467225" cy="11049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1" y="5535590"/>
            <a:ext cx="3658336" cy="88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3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39273" y="6190167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grpSp>
        <p:nvGrpSpPr>
          <p:cNvPr id="43" name="그룹 1001"/>
          <p:cNvGrpSpPr/>
          <p:nvPr/>
        </p:nvGrpSpPr>
        <p:grpSpPr>
          <a:xfrm>
            <a:off x="-609600" y="-1053076"/>
            <a:ext cx="3588190" cy="3553385"/>
            <a:chOff x="14013934" y="6172836"/>
            <a:chExt cx="3588190" cy="3553385"/>
          </a:xfrm>
        </p:grpSpPr>
        <p:pic>
          <p:nvPicPr>
            <p:cNvPr id="4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13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1600" y="857250"/>
            <a:ext cx="5558134" cy="11494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425" y="2371725"/>
            <a:ext cx="7724775" cy="6200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4809" y="1714500"/>
            <a:ext cx="8486775" cy="7248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" y="8963025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불량 유형별  </a:t>
            </a:r>
            <a:r>
              <a:rPr lang="en-US" altLang="ko-KR" dirty="0" smtClean="0"/>
              <a:t>wafer </a:t>
            </a:r>
            <a:r>
              <a:rPr lang="ko-KR" altLang="en-US" dirty="0" smtClean="0"/>
              <a:t>개수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430000" y="9270399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불량 유형별 </a:t>
            </a:r>
            <a:r>
              <a:rPr lang="en-US" altLang="ko-KR" dirty="0" smtClean="0"/>
              <a:t>wafer </a:t>
            </a:r>
            <a:r>
              <a:rPr lang="ko-KR" altLang="en-US" dirty="0" smtClean="0"/>
              <a:t>크기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04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5273"/>
            <a:ext cx="7924800" cy="6079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39273" y="6190167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067800" y="3695700"/>
            <a:ext cx="7852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불량 유형에 따른  </a:t>
            </a:r>
            <a:r>
              <a:rPr lang="en-US" altLang="ko-KR" dirty="0" smtClean="0"/>
              <a:t>wafer </a:t>
            </a:r>
            <a:r>
              <a:rPr lang="ko-KR" altLang="en-US" dirty="0"/>
              <a:t>개</a:t>
            </a:r>
            <a:r>
              <a:rPr lang="ko-KR" altLang="en-US" dirty="0" smtClean="0"/>
              <a:t>수 를 구하여 불량률과 </a:t>
            </a:r>
            <a:r>
              <a:rPr lang="ko-KR" altLang="en-US" dirty="0"/>
              <a:t>어느 </a:t>
            </a:r>
            <a:r>
              <a:rPr lang="ko-KR" altLang="en-US" dirty="0" smtClean="0"/>
              <a:t>불량 유형이 가장 많이 나오는지에 대한  분석을 해보았습니다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총 </a:t>
            </a:r>
            <a:r>
              <a:rPr lang="en-US" altLang="ko-KR" dirty="0" smtClean="0"/>
              <a:t>172950 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None(</a:t>
            </a:r>
            <a:r>
              <a:rPr lang="ko-KR" altLang="en-US" dirty="0" smtClean="0"/>
              <a:t>양품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147431</a:t>
            </a:r>
            <a:r>
              <a:rPr lang="ko-KR" altLang="en-US" dirty="0" smtClean="0"/>
              <a:t>로 약 </a:t>
            </a:r>
            <a:r>
              <a:rPr lang="en-US" altLang="ko-KR" dirty="0" smtClean="0"/>
              <a:t>85.24%, </a:t>
            </a:r>
            <a:r>
              <a:rPr lang="ko-KR" altLang="en-US" dirty="0" smtClean="0"/>
              <a:t>불량품은 약 </a:t>
            </a:r>
            <a:r>
              <a:rPr lang="en-US" altLang="ko-KR" dirty="0" smtClean="0"/>
              <a:t>15.76%</a:t>
            </a:r>
            <a:r>
              <a:rPr lang="ko-KR" altLang="en-US" dirty="0" smtClean="0"/>
              <a:t>정도 나오는 걸로 나타났습니다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불량품 중에는 </a:t>
            </a:r>
            <a:r>
              <a:rPr lang="en-US" altLang="ko-KR" dirty="0" smtClean="0"/>
              <a:t>‘Edge-Ring’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9680</a:t>
            </a:r>
            <a:r>
              <a:rPr lang="ko-KR" altLang="en-US" dirty="0" smtClean="0"/>
              <a:t>으로 가장 높고 </a:t>
            </a:r>
            <a:r>
              <a:rPr lang="en-US" altLang="ko-KR" dirty="0" smtClean="0"/>
              <a:t>‘Near-Full’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149</a:t>
            </a:r>
            <a:r>
              <a:rPr lang="ko-KR" altLang="en-US" dirty="0" smtClean="0"/>
              <a:t>로 가장 낮게 낮습니다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그러므로 불량 유형 중 흔히 나는 불량 유형이 </a:t>
            </a:r>
            <a:r>
              <a:rPr lang="en-US" altLang="ko-KR" dirty="0" smtClean="0"/>
              <a:t>‘Edge-Ring’</a:t>
            </a:r>
            <a:r>
              <a:rPr lang="ko-KR" altLang="en-US" dirty="0" smtClean="0"/>
              <a:t>이라는 것을 알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43" name="그룹 1001"/>
          <p:cNvGrpSpPr/>
          <p:nvPr/>
        </p:nvGrpSpPr>
        <p:grpSpPr>
          <a:xfrm>
            <a:off x="-609600" y="-1053076"/>
            <a:ext cx="3588190" cy="3553385"/>
            <a:chOff x="14013934" y="6172836"/>
            <a:chExt cx="3588190" cy="3553385"/>
          </a:xfrm>
        </p:grpSpPr>
        <p:pic>
          <p:nvPicPr>
            <p:cNvPr id="44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204089" y="1017111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불량 유형별 </a:t>
            </a:r>
            <a:r>
              <a:rPr lang="en-US" altLang="ko-KR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wafer </a:t>
            </a:r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개수</a:t>
            </a:r>
            <a:endParaRPr lang="ko-KR" altLang="en-US" sz="4500" dirty="0"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61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39273" y="6190167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56240" y="7012826"/>
            <a:ext cx="3090317" cy="72399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173629" y="1700475"/>
            <a:ext cx="4835836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‘</a:t>
            </a:r>
            <a:r>
              <a:rPr lang="en-US" altLang="ko-KR" dirty="0"/>
              <a:t>Edge-</a:t>
            </a:r>
            <a:r>
              <a:rPr lang="en-US" altLang="ko-KR" dirty="0" err="1"/>
              <a:t>Loc</a:t>
            </a:r>
            <a:r>
              <a:rPr lang="en-US" altLang="ko-KR" dirty="0"/>
              <a:t>’</a:t>
            </a:r>
            <a:r>
              <a:rPr lang="ko-KR" altLang="en-US" dirty="0"/>
              <a:t>는 다른  불량 유형에 비하여 차이가 적은 편으로 나타났습니다</a:t>
            </a:r>
            <a:r>
              <a:rPr lang="en-US" altLang="ko-KR" dirty="0"/>
              <a:t>. 1376</a:t>
            </a:r>
            <a:r>
              <a:rPr lang="ko-KR" altLang="en-US" dirty="0"/>
              <a:t>이 </a:t>
            </a:r>
            <a:r>
              <a:rPr lang="en-US" altLang="ko-KR" dirty="0"/>
              <a:t>7.5%</a:t>
            </a:r>
            <a:r>
              <a:rPr lang="ko-KR" altLang="en-US" dirty="0"/>
              <a:t>로 높은 수치를 나타냈고 </a:t>
            </a:r>
            <a:r>
              <a:rPr lang="en-US" altLang="ko-KR" dirty="0"/>
              <a:t>1109</a:t>
            </a:r>
            <a:r>
              <a:rPr lang="ko-KR" altLang="en-US" dirty="0"/>
              <a:t>가 </a:t>
            </a:r>
            <a:r>
              <a:rPr lang="en-US" altLang="ko-KR" dirty="0"/>
              <a:t>6.9%</a:t>
            </a:r>
            <a:r>
              <a:rPr lang="ko-KR" altLang="en-US" dirty="0"/>
              <a:t>로 </a:t>
            </a:r>
            <a:r>
              <a:rPr lang="en-US" altLang="ko-KR" dirty="0"/>
              <a:t>1376</a:t>
            </a:r>
            <a:r>
              <a:rPr lang="ko-KR" altLang="en-US" dirty="0"/>
              <a:t>과 </a:t>
            </a:r>
            <a:r>
              <a:rPr lang="en-US" altLang="ko-KR" dirty="0"/>
              <a:t>0.6%</a:t>
            </a:r>
            <a:r>
              <a:rPr lang="ko-KR" altLang="en-US" dirty="0"/>
              <a:t>차이를 보였습니다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‘Edge-Ring’</a:t>
            </a:r>
            <a:r>
              <a:rPr lang="ko-KR" altLang="en-US" dirty="0"/>
              <a:t>는 </a:t>
            </a:r>
            <a:r>
              <a:rPr lang="en-US" altLang="ko-KR" dirty="0"/>
              <a:t>1075,2126,3036 </a:t>
            </a:r>
            <a:r>
              <a:rPr lang="ko-KR" altLang="en-US" dirty="0"/>
              <a:t>세개의 크기가 비슷하게 나타났습니다</a:t>
            </a:r>
            <a:r>
              <a:rPr lang="en-US" altLang="ko-KR" dirty="0"/>
              <a:t>. 1075</a:t>
            </a:r>
            <a:r>
              <a:rPr lang="ko-KR" altLang="en-US" dirty="0"/>
              <a:t>가 </a:t>
            </a:r>
            <a:r>
              <a:rPr lang="en-US" altLang="ko-KR" dirty="0"/>
              <a:t>21.1%</a:t>
            </a:r>
            <a:r>
              <a:rPr lang="ko-KR" altLang="en-US" dirty="0"/>
              <a:t>로 나타났고</a:t>
            </a:r>
            <a:r>
              <a:rPr lang="en-US" altLang="ko-KR" dirty="0"/>
              <a:t>, 2126</a:t>
            </a:r>
            <a:r>
              <a:rPr lang="ko-KR" altLang="en-US" dirty="0"/>
              <a:t>이 </a:t>
            </a:r>
            <a:r>
              <a:rPr lang="en-US" altLang="ko-KR" dirty="0"/>
              <a:t>15.7%, 3036</a:t>
            </a:r>
            <a:r>
              <a:rPr lang="ko-KR" altLang="en-US" dirty="0"/>
              <a:t>이 </a:t>
            </a:r>
            <a:r>
              <a:rPr lang="en-US" altLang="ko-KR" dirty="0"/>
              <a:t>14.7%</a:t>
            </a:r>
            <a:r>
              <a:rPr lang="ko-KR" altLang="en-US" dirty="0"/>
              <a:t>로 나타났습니다</a:t>
            </a:r>
            <a:r>
              <a:rPr lang="en-US" altLang="ko-KR" dirty="0"/>
              <a:t>. </a:t>
            </a:r>
            <a:r>
              <a:rPr lang="ko-KR" altLang="en-US" dirty="0"/>
              <a:t>이외의 크기는 </a:t>
            </a:r>
            <a:r>
              <a:rPr lang="ko-KR" altLang="en-US" dirty="0" smtClean="0"/>
              <a:t> 차이가 크지 </a:t>
            </a:r>
            <a:r>
              <a:rPr lang="ko-KR" altLang="en-US" dirty="0" err="1" smtClean="0"/>
              <a:t>않는걸로</a:t>
            </a:r>
            <a:r>
              <a:rPr lang="ko-KR" altLang="en-US" dirty="0" smtClean="0"/>
              <a:t> 나타났습니다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‘Random’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1349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14.3%</a:t>
            </a:r>
            <a:r>
              <a:rPr lang="ko-KR" altLang="en-US" dirty="0" smtClean="0"/>
              <a:t>로 높은 수치를 나타냈고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밑인 </a:t>
            </a:r>
            <a:r>
              <a:rPr lang="en-US" altLang="ko-KR" dirty="0" smtClean="0"/>
              <a:t>1638, 533, 1080</a:t>
            </a:r>
            <a:r>
              <a:rPr lang="ko-KR" altLang="en-US" dirty="0" smtClean="0"/>
              <a:t>은 비슷한 수치를 나타냈으며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외에의 크기는 비슷한 비율을 나타냈습니다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</a:t>
            </a:r>
            <a:r>
              <a:rPr lang="en-US" altLang="ko-KR" dirty="0" smtClean="0"/>
              <a:t>‘Near-Full’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741</a:t>
            </a:r>
            <a:r>
              <a:rPr lang="ko-KR" altLang="en-US" dirty="0" smtClean="0"/>
              <a:t>로 두번째로 큰 </a:t>
            </a:r>
            <a:r>
              <a:rPr lang="en-US" altLang="ko-KR" dirty="0" smtClean="0"/>
              <a:t>516</a:t>
            </a:r>
            <a:r>
              <a:rPr lang="ko-KR" altLang="en-US" dirty="0" smtClean="0"/>
              <a:t>보다 </a:t>
            </a:r>
            <a:r>
              <a:rPr lang="en-US" altLang="ko-KR" dirty="0" smtClean="0"/>
              <a:t>4.7% </a:t>
            </a:r>
            <a:r>
              <a:rPr lang="ko-KR" altLang="en-US" dirty="0" smtClean="0"/>
              <a:t>차이가 납니다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grpSp>
        <p:nvGrpSpPr>
          <p:cNvPr id="26" name="그룹 1001"/>
          <p:cNvGrpSpPr/>
          <p:nvPr/>
        </p:nvGrpSpPr>
        <p:grpSpPr>
          <a:xfrm>
            <a:off x="-609600" y="-1053076"/>
            <a:ext cx="3588190" cy="3553385"/>
            <a:chOff x="14013934" y="6172836"/>
            <a:chExt cx="3588190" cy="3553385"/>
          </a:xfrm>
        </p:grpSpPr>
        <p:pic>
          <p:nvPicPr>
            <p:cNvPr id="27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1220400" y="1929600"/>
            <a:ext cx="9219600" cy="8056800"/>
            <a:chOff x="1220400" y="1929600"/>
            <a:chExt cx="9219600" cy="8056800"/>
          </a:xfrm>
        </p:grpSpPr>
        <p:pic>
          <p:nvPicPr>
            <p:cNvPr id="17" name="그림 16"/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200" y="1929600"/>
              <a:ext cx="4057200" cy="4122000"/>
            </a:xfrm>
            <a:prstGeom prst="rect">
              <a:avLst/>
            </a:prstGeom>
          </p:spPr>
        </p:pic>
        <p:pic>
          <p:nvPicPr>
            <p:cNvPr id="15" name="그림 14"/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400" y="1929600"/>
              <a:ext cx="4057200" cy="4122000"/>
            </a:xfrm>
            <a:prstGeom prst="rect">
              <a:avLst/>
            </a:prstGeom>
          </p:spPr>
        </p:pic>
        <p:pic>
          <p:nvPicPr>
            <p:cNvPr id="20" name="그림 19"/>
            <p:cNvPicPr preferRelativeResize="0"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800" y="5864400"/>
              <a:ext cx="4057200" cy="4122000"/>
            </a:xfrm>
            <a:prstGeom prst="rect">
              <a:avLst/>
            </a:prstGeom>
          </p:spPr>
        </p:pic>
        <p:pic>
          <p:nvPicPr>
            <p:cNvPr id="19" name="그림 18"/>
            <p:cNvPicPr preferRelativeResize="0"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800" y="5864400"/>
              <a:ext cx="4057200" cy="4122000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235390" y="9743552"/>
            <a:ext cx="5486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수가 너무 많아서 개수가 작은 값들은 </a:t>
            </a:r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Other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로 묶음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4089" y="1017111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불량 유형별 </a:t>
            </a:r>
            <a:r>
              <a:rPr lang="en-US" altLang="ko-KR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wafer </a:t>
            </a:r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크기</a:t>
            </a:r>
            <a:endParaRPr lang="ko-KR" altLang="en-US" sz="4500" dirty="0"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67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39273" y="6190167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35390" y="9743552"/>
            <a:ext cx="5486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수가 너무 많아서 개수가 작은 값들은 </a:t>
            </a:r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Other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로 묶음</a:t>
            </a:r>
          </a:p>
        </p:txBody>
      </p:sp>
      <p:grpSp>
        <p:nvGrpSpPr>
          <p:cNvPr id="26" name="그룹 1001"/>
          <p:cNvGrpSpPr/>
          <p:nvPr/>
        </p:nvGrpSpPr>
        <p:grpSpPr>
          <a:xfrm>
            <a:off x="-609600" y="-1053076"/>
            <a:ext cx="3588190" cy="3553385"/>
            <a:chOff x="14013934" y="6172836"/>
            <a:chExt cx="3588190" cy="3553385"/>
          </a:xfrm>
        </p:grpSpPr>
        <p:pic>
          <p:nvPicPr>
            <p:cNvPr id="27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1173629" y="2247900"/>
            <a:ext cx="4835836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‘Center’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515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51.0%</a:t>
            </a:r>
            <a:r>
              <a:rPr lang="ko-KR" altLang="en-US" dirty="0" smtClean="0"/>
              <a:t>로  압도적으로  높은 수치를 나타내고 뒤를 이어 </a:t>
            </a:r>
            <a:r>
              <a:rPr lang="en-US" altLang="ko-KR" dirty="0" smtClean="0"/>
              <a:t>904(5.7%), 1226(4.0%)</a:t>
            </a:r>
            <a:r>
              <a:rPr lang="ko-KR" altLang="en-US" dirty="0" smtClean="0"/>
              <a:t>로 나타났습니다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‘Donut’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1334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42.2%</a:t>
            </a:r>
            <a:r>
              <a:rPr lang="ko-KR" altLang="en-US" dirty="0" smtClean="0"/>
              <a:t>로 압도적으로 높은 수치를 나타냈고 뒤를 이어 </a:t>
            </a:r>
            <a:r>
              <a:rPr lang="en-US" altLang="ko-KR" dirty="0" smtClean="0"/>
              <a:t>845(7.9%), 1080(5.9 %)</a:t>
            </a:r>
            <a:r>
              <a:rPr lang="ko-KR" altLang="en-US" dirty="0" smtClean="0"/>
              <a:t>로 나타났습니다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‘</a:t>
            </a:r>
            <a:r>
              <a:rPr lang="en-US" altLang="ko-KR" dirty="0" err="1" smtClean="0"/>
              <a:t>Loc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533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8.3%</a:t>
            </a:r>
            <a:r>
              <a:rPr lang="ko-KR" altLang="en-US" dirty="0" smtClean="0"/>
              <a:t>로 두번째로 많이 나온 </a:t>
            </a:r>
            <a:r>
              <a:rPr lang="en-US" altLang="ko-KR" dirty="0" smtClean="0"/>
              <a:t>776(6.7%)</a:t>
            </a:r>
            <a:r>
              <a:rPr lang="ko-KR" altLang="en-US" dirty="0" smtClean="0"/>
              <a:t>와 약 </a:t>
            </a:r>
            <a:r>
              <a:rPr lang="en-US" altLang="ko-KR" dirty="0" smtClean="0"/>
              <a:t>1.6% </a:t>
            </a:r>
            <a:r>
              <a:rPr lang="ko-KR" altLang="en-US" dirty="0" smtClean="0"/>
              <a:t>차이가 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‘Scratch’ </a:t>
            </a:r>
            <a:r>
              <a:rPr lang="ko-KR" altLang="en-US" dirty="0" smtClean="0"/>
              <a:t>는 가장 작은 차이가 나는 </a:t>
            </a:r>
            <a:r>
              <a:rPr lang="ko-KR" altLang="en-US" dirty="0" err="1" smtClean="0"/>
              <a:t>불량유형입니다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첫번째와 두번째가 약 </a:t>
            </a:r>
            <a:r>
              <a:rPr lang="en-US" altLang="ko-KR" dirty="0" smtClean="0"/>
              <a:t>0.3%</a:t>
            </a:r>
            <a:r>
              <a:rPr lang="ko-KR" altLang="en-US" dirty="0" smtClean="0"/>
              <a:t>차이가 나고 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번째와도</a:t>
            </a:r>
            <a:r>
              <a:rPr lang="ko-KR" altLang="en-US" dirty="0" smtClean="0"/>
              <a:t> 약</a:t>
            </a:r>
            <a:r>
              <a:rPr lang="en-US" altLang="ko-KR" dirty="0" smtClean="0"/>
              <a:t>2.3%</a:t>
            </a:r>
            <a:r>
              <a:rPr lang="ko-KR" altLang="en-US" dirty="0" smtClean="0"/>
              <a:t> 정도 차이가 납니다</a:t>
            </a:r>
            <a:r>
              <a:rPr lang="en-US" altLang="ko-KR" dirty="0" smtClean="0"/>
              <a:t>. 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219200" y="1927830"/>
            <a:ext cx="9220200" cy="8168782"/>
            <a:chOff x="1219200" y="1927830"/>
            <a:chExt cx="9220200" cy="8168782"/>
          </a:xfrm>
        </p:grpSpPr>
        <p:pic>
          <p:nvPicPr>
            <p:cNvPr id="4" name="그림 3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927830"/>
              <a:ext cx="4058488" cy="4233600"/>
            </a:xfrm>
            <a:prstGeom prst="rect">
              <a:avLst/>
            </a:prstGeom>
          </p:spPr>
        </p:pic>
        <p:pic>
          <p:nvPicPr>
            <p:cNvPr id="30" name="그림 29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524" y="5864400"/>
              <a:ext cx="4056532" cy="4232212"/>
            </a:xfrm>
            <a:prstGeom prst="rect">
              <a:avLst/>
            </a:prstGeom>
          </p:spPr>
        </p:pic>
        <p:pic>
          <p:nvPicPr>
            <p:cNvPr id="31" name="그림 30"/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868" y="5864288"/>
              <a:ext cx="4056532" cy="4232212"/>
            </a:xfrm>
            <a:prstGeom prst="rect">
              <a:avLst/>
            </a:prstGeom>
          </p:spPr>
        </p:pic>
        <p:pic>
          <p:nvPicPr>
            <p:cNvPr id="32" name="그림 31"/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4595" y="1929600"/>
              <a:ext cx="4058488" cy="423360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204089" y="1017111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불량 유형별 </a:t>
            </a:r>
            <a:r>
              <a:rPr lang="en-US" altLang="ko-KR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wafer </a:t>
            </a:r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크기</a:t>
            </a:r>
            <a:endParaRPr lang="ko-KR" altLang="en-US" sz="4500" dirty="0">
              <a:solidFill>
                <a:schemeClr val="tx1">
                  <a:lumMod val="75000"/>
                  <a:lumOff val="2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45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5239" y="6574030"/>
            <a:ext cx="9873004" cy="12438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8058" y="2416536"/>
            <a:ext cx="3344714" cy="32786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0479" y="5005527"/>
            <a:ext cx="6074702" cy="14461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69011" y="2416534"/>
            <a:ext cx="3845989" cy="32786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4289" y="5005527"/>
            <a:ext cx="8227854" cy="14365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55804" y="6574030"/>
            <a:ext cx="11298566" cy="18328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5154" y="1816061"/>
            <a:ext cx="9467002" cy="75120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518" y="1508287"/>
            <a:ext cx="5041629" cy="6758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46382" y="8639500"/>
            <a:ext cx="3131710" cy="5191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09732" y="8146551"/>
            <a:ext cx="3549081" cy="5191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4029191" cy="11399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9049" y="2434792"/>
            <a:ext cx="7826224" cy="5538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4076810" cy="11399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15239" y="4038941"/>
            <a:ext cx="12895881" cy="52091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9049" y="2434792"/>
            <a:ext cx="1625633" cy="553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0307" y="471765"/>
            <a:ext cx="2518316" cy="3545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431" y="1433012"/>
            <a:ext cx="4076810" cy="11399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4169" y="333009"/>
            <a:ext cx="829398" cy="7047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4763" y="4038944"/>
            <a:ext cx="6981643" cy="5108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9049" y="2434792"/>
            <a:ext cx="3041957" cy="553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04393" y="6503764"/>
            <a:ext cx="12491513" cy="1069570"/>
            <a:chOff x="3104393" y="6503764"/>
            <a:chExt cx="12491513" cy="106957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123810" y="6503764"/>
              <a:ext cx="12457143" cy="72326"/>
              <a:chOff x="3123810" y="6503764"/>
              <a:chExt cx="12457143" cy="7232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123810" y="6503764"/>
                <a:ext cx="12457143" cy="7232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643867" y="7040481"/>
              <a:ext cx="993379" cy="72326"/>
              <a:chOff x="2643867" y="7040481"/>
              <a:chExt cx="993379" cy="7232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2643867" y="7040481"/>
                <a:ext cx="993379" cy="7232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779119" y="7040481"/>
              <a:ext cx="993379" cy="72326"/>
              <a:chOff x="6779119" y="7040481"/>
              <a:chExt cx="993379" cy="7232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6779119" y="7040481"/>
                <a:ext cx="993379" cy="7232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914371" y="7040481"/>
              <a:ext cx="993379" cy="72326"/>
              <a:chOff x="10914371" y="7040481"/>
              <a:chExt cx="993379" cy="7232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10914371" y="7040481"/>
                <a:ext cx="993379" cy="7232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063054" y="7040481"/>
              <a:ext cx="993379" cy="72326"/>
              <a:chOff x="15063054" y="7040481"/>
              <a:chExt cx="993379" cy="7232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15063054" y="7040481"/>
                <a:ext cx="993379" cy="7232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358730" y="5313388"/>
            <a:ext cx="8101587" cy="72326"/>
            <a:chOff x="5358730" y="5313388"/>
            <a:chExt cx="8101587" cy="723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730" y="5313388"/>
              <a:ext cx="8101587" cy="723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3691" y="7611905"/>
            <a:ext cx="3613731" cy="1229261"/>
            <a:chOff x="1333691" y="7611905"/>
            <a:chExt cx="3613731" cy="12292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3691" y="7611905"/>
              <a:ext cx="3613731" cy="12292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68943" y="7611905"/>
            <a:ext cx="3613731" cy="1229261"/>
            <a:chOff x="5468943" y="7611905"/>
            <a:chExt cx="3613731" cy="12292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8943" y="7611905"/>
              <a:ext cx="3613731" cy="12292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04195" y="7611905"/>
            <a:ext cx="3613731" cy="1229261"/>
            <a:chOff x="9604195" y="7611905"/>
            <a:chExt cx="3613731" cy="12292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04195" y="7611905"/>
              <a:ext cx="3613731" cy="12292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52878" y="7611905"/>
            <a:ext cx="3613731" cy="1229261"/>
            <a:chOff x="13752878" y="7611905"/>
            <a:chExt cx="3613731" cy="12292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52878" y="7611905"/>
              <a:ext cx="3613731" cy="122926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97330" y="7770392"/>
            <a:ext cx="1877429" cy="59851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41905" y="8209556"/>
            <a:ext cx="2277170" cy="39226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32582" y="7770392"/>
            <a:ext cx="1877429" cy="59851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7157" y="8209556"/>
            <a:ext cx="2277161" cy="39226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67834" y="7770392"/>
            <a:ext cx="1877429" cy="59851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12409" y="8209556"/>
            <a:ext cx="2277170" cy="39226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16517" y="7770392"/>
            <a:ext cx="1877429" cy="59851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61092" y="8209556"/>
            <a:ext cx="2277161" cy="39226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50307" y="471765"/>
              <a:ext cx="2518316" cy="354593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64169" y="333009"/>
              <a:ext cx="829398" cy="70478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00002" y="1439688"/>
            <a:ext cx="4057762" cy="113997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74615" y="1715899"/>
            <a:ext cx="4222870" cy="73667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305119" y="3255660"/>
            <a:ext cx="3753082" cy="1416959"/>
            <a:chOff x="7305119" y="3255660"/>
            <a:chExt cx="3753082" cy="14169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194621" y="4072241"/>
              <a:ext cx="120774" cy="600378"/>
              <a:chOff x="9194621" y="4072241"/>
              <a:chExt cx="120774" cy="60037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9194621" y="4072241"/>
                <a:ext cx="120774" cy="60037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305119" y="3255660"/>
              <a:ext cx="3753082" cy="785575"/>
              <a:chOff x="7305119" y="3255660"/>
              <a:chExt cx="3753082" cy="78557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305119" y="3255660"/>
                <a:ext cx="3753082" cy="785575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36096" y="3370687"/>
            <a:ext cx="2592710" cy="54832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803727" y="4828571"/>
            <a:ext cx="3393622" cy="1762283"/>
            <a:chOff x="2803727" y="4828571"/>
            <a:chExt cx="3393622" cy="176228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4440151" y="5774603"/>
              <a:ext cx="120774" cy="816251"/>
              <a:chOff x="4440151" y="5774603"/>
              <a:chExt cx="120774" cy="81625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4440151" y="5774603"/>
                <a:ext cx="120774" cy="81625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803727" y="4828571"/>
              <a:ext cx="3393622" cy="1114286"/>
              <a:chOff x="2803727" y="4828571"/>
              <a:chExt cx="3393622" cy="1114286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803727" y="4828571"/>
                <a:ext cx="3393622" cy="1114286"/>
              </a:xfrm>
              <a:prstGeom prst="rect">
                <a:avLst/>
              </a:prstGeom>
            </p:spPr>
          </p:pic>
        </p:grpSp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392018" y="4960579"/>
            <a:ext cx="1961463" cy="54434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252253" y="5373947"/>
            <a:ext cx="2307009" cy="37679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446046" y="4828571"/>
            <a:ext cx="3393622" cy="1762283"/>
            <a:chOff x="7446046" y="4828571"/>
            <a:chExt cx="3393622" cy="1762283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9180952" y="5752381"/>
              <a:ext cx="120774" cy="838474"/>
              <a:chOff x="9180952" y="5752381"/>
              <a:chExt cx="120774" cy="838474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9180952" y="5752381"/>
                <a:ext cx="120774" cy="83847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7446046" y="4828571"/>
              <a:ext cx="3393622" cy="1114286"/>
              <a:chOff x="7446046" y="4828571"/>
              <a:chExt cx="3393622" cy="1114286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446046" y="4828571"/>
                <a:ext cx="3393622" cy="1114286"/>
              </a:xfrm>
              <a:prstGeom prst="rect">
                <a:avLst/>
              </a:prstGeom>
            </p:spPr>
          </p:pic>
        </p:grpSp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034332" y="4960579"/>
            <a:ext cx="1676777" cy="544349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94572" y="5373947"/>
            <a:ext cx="2307009" cy="376799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2088365" y="4828571"/>
            <a:ext cx="3393622" cy="1762283"/>
            <a:chOff x="12088365" y="4828571"/>
            <a:chExt cx="3393622" cy="1762283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3785176" y="5752381"/>
              <a:ext cx="120774" cy="838474"/>
              <a:chOff x="13785176" y="5752381"/>
              <a:chExt cx="120774" cy="838474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13785176" y="5752381"/>
                <a:ext cx="120774" cy="83847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2088365" y="4828571"/>
              <a:ext cx="3393622" cy="1114286"/>
              <a:chOff x="12088365" y="4828571"/>
              <a:chExt cx="3393622" cy="1114286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088365" y="4828571"/>
                <a:ext cx="3393622" cy="1114286"/>
              </a:xfrm>
              <a:prstGeom prst="rect">
                <a:avLst/>
              </a:prstGeom>
            </p:spPr>
          </p:pic>
        </p:grpSp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676637" y="4960579"/>
            <a:ext cx="1667254" cy="544349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36891" y="5373947"/>
            <a:ext cx="2307009" cy="376799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5862683" y="1846848"/>
            <a:ext cx="3464994" cy="3188741"/>
            <a:chOff x="15862683" y="1846848"/>
            <a:chExt cx="3464994" cy="318874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862683" y="184684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046721" y="-535508"/>
            <a:ext cx="2827193" cy="2601790"/>
            <a:chOff x="12046721" y="-535508"/>
            <a:chExt cx="2827193" cy="2601790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46721" y="-535508"/>
              <a:ext cx="2827193" cy="260179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5240" y="6574026"/>
            <a:ext cx="6205537" cy="18137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8058" y="2416536"/>
            <a:ext cx="3316114" cy="32786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0479" y="5005527"/>
            <a:ext cx="5666626" cy="1446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864</Words>
  <Application>Microsoft Office PowerPoint</Application>
  <PresentationFormat>사용자 지정</PresentationFormat>
  <Paragraphs>138</Paragraphs>
  <Slides>49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0" baseType="lpstr">
      <vt:lpstr>?? ??</vt:lpstr>
      <vt:lpstr>Noto Sans KR</vt:lpstr>
      <vt:lpstr>Noto Sans KR Thin</vt:lpstr>
      <vt:lpstr>맑은 고딕</vt:lpstr>
      <vt:lpstr>함초롬돋움</vt:lpstr>
      <vt:lpstr>휴먼둥근헤드라인</vt:lpstr>
      <vt:lpstr>휴먼모음T</vt:lpstr>
      <vt:lpstr>휴먼엑스포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tjoeun</cp:lastModifiedBy>
  <cp:revision>16</cp:revision>
  <dcterms:created xsi:type="dcterms:W3CDTF">2023-05-09T18:34:47Z</dcterms:created>
  <dcterms:modified xsi:type="dcterms:W3CDTF">2023-05-12T04:02:31Z</dcterms:modified>
</cp:coreProperties>
</file>